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86" r:id="rId2"/>
    <p:sldId id="318" r:id="rId3"/>
    <p:sldId id="402" r:id="rId4"/>
    <p:sldId id="403" r:id="rId5"/>
    <p:sldId id="388" r:id="rId6"/>
    <p:sldId id="394" r:id="rId7"/>
    <p:sldId id="404" r:id="rId8"/>
    <p:sldId id="395" r:id="rId9"/>
    <p:sldId id="406" r:id="rId10"/>
    <p:sldId id="405" r:id="rId11"/>
    <p:sldId id="385" r:id="rId12"/>
  </p:sldIdLst>
  <p:sldSz cx="9144000" cy="6858000" type="screen4x3"/>
  <p:notesSz cx="6797675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9" autoAdjust="0"/>
    <p:restoredTop sz="94709" autoAdjust="0"/>
  </p:normalViewPr>
  <p:slideViewPr>
    <p:cSldViewPr>
      <p:cViewPr varScale="1">
        <p:scale>
          <a:sx n="103" d="100"/>
          <a:sy n="103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96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1\groups\1.%20F&#252;hrungsprozesse\F01%20Strategische%20Zielsetzung,%20F&#252;hrung%20und%20Kontrolle\Statistik_Zahlen\Finanzierungsanteile%20EN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788231741020823"/>
          <c:y val="6.1091733326406501E-3"/>
          <c:w val="0.48043169806010383"/>
          <c:h val="0.93279909334095379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cat>
            <c:strRef>
              <c:f>Tabelle2!$A$17:$A$19</c:f>
              <c:strCache>
                <c:ptCount val="3"/>
                <c:pt idx="0">
                  <c:v>Kantone</c:v>
                </c:pt>
                <c:pt idx="1">
                  <c:v>Spende</c:v>
                </c:pt>
                <c:pt idx="2">
                  <c:v>Erträge</c:v>
                </c:pt>
              </c:strCache>
            </c:strRef>
          </c:cat>
          <c:val>
            <c:numRef>
              <c:f>Tabelle2!$B$17:$B$19</c:f>
              <c:numCache>
                <c:formatCode>General</c:formatCode>
                <c:ptCount val="3"/>
                <c:pt idx="0">
                  <c:v>52.605876130941844</c:v>
                </c:pt>
                <c:pt idx="1">
                  <c:v>39.610088931864297</c:v>
                </c:pt>
                <c:pt idx="2">
                  <c:v>7.7840349371938569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590" tIns="45294" rIns="90590" bIns="45294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de-CH"/>
              <a:t>Elternnotruf, Weinbergstrasse 135, 8006 Zürich, 044 261 88 66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590" tIns="45294" rIns="90590" bIns="45294" rtlCol="0"/>
          <a:lstStyle>
            <a:lvl1pPr algn="r">
              <a:defRPr sz="1200"/>
            </a:lvl1pPr>
          </a:lstStyle>
          <a:p>
            <a:pPr>
              <a:defRPr/>
            </a:pPr>
            <a:fld id="{A6D61B66-652F-40AA-A264-D63A3028D44F}" type="datetimeFigureOut">
              <a:rPr lang="de-DE"/>
              <a:pPr>
                <a:defRPr/>
              </a:pPr>
              <a:t>22.10.2014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590" tIns="45294" rIns="90590" bIns="4529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590" tIns="45294" rIns="90590" bIns="45294" rtlCol="0" anchor="b"/>
          <a:lstStyle>
            <a:lvl1pPr algn="r">
              <a:defRPr sz="1200"/>
            </a:lvl1pPr>
          </a:lstStyle>
          <a:p>
            <a:pPr>
              <a:defRPr/>
            </a:pPr>
            <a:fld id="{259AA020-9060-4C96-9AD9-B06A584EA54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5717742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5545" tIns="47771" rIns="95545" bIns="4777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r>
              <a:rPr lang="de-CH"/>
              <a:t>Elternnotruf, Weinbergstrasse 135, 8006 Zürich, 044 261 88 66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5545" tIns="47771" rIns="95545" bIns="4777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A5559AC4-A079-4CC5-B805-B75FE66A8CB7}" type="datetimeFigureOut">
              <a:rPr lang="de-DE"/>
              <a:pPr>
                <a:defRPr/>
              </a:pPr>
              <a:t>22.10.2014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5" tIns="47771" rIns="95545" bIns="47771" rtlCol="0" anchor="ctr"/>
          <a:lstStyle/>
          <a:p>
            <a:pPr lvl="0"/>
            <a:endParaRPr lang="de-CH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6" y="4715119"/>
            <a:ext cx="5438767" cy="4467702"/>
          </a:xfrm>
          <a:prstGeom prst="rect">
            <a:avLst/>
          </a:prstGeom>
        </p:spPr>
        <p:txBody>
          <a:bodyPr vert="horz" lIns="95545" tIns="47771" rIns="95545" bIns="47771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CH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5545" tIns="47771" rIns="95545" bIns="4777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5545" tIns="47771" rIns="95545" bIns="4777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69F03368-DA81-4F72-9703-FEF10A52A18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3651623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Elternnotruf, Weinbergstrasse 135, 8006 Zürich, 044 261 88 66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09991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htec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htec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7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CABA811-C22D-4DEC-94F1-7F3696C175D1}" type="datetime1">
              <a:rPr lang="de-DE"/>
              <a:pPr>
                <a:defRPr/>
              </a:pPr>
              <a:t>22.10.2014</a:t>
            </a:fld>
            <a:endParaRPr lang="de-CH"/>
          </a:p>
        </p:txBody>
      </p:sp>
      <p:sp>
        <p:nvSpPr>
          <p:cNvPr id="10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de-CH"/>
              <a:t>Elternnotruf Zürich, Zug und Aagrau, Weinbergstrasse 135, 8006 Zürich, 044 261 88 66</a:t>
            </a:r>
          </a:p>
        </p:txBody>
      </p:sp>
      <p:sp>
        <p:nvSpPr>
          <p:cNvPr id="11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BF5098C-F90C-4A0A-8F79-8FE2094364C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20F20-5AAA-4470-AC63-8AA1F5500D52}" type="datetime1">
              <a:rPr lang="de-DE"/>
              <a:pPr>
                <a:defRPr/>
              </a:pPr>
              <a:t>22.10.2014</a:t>
            </a:fld>
            <a:endParaRPr lang="de-CH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Elternnotruf Zürich, Zug und Aagrau, Weinbergstrasse 135, 8006 Zürich, 044 261 88 66</a:t>
            </a:r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89274-BBF3-449F-8A56-A37C6CA0803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htec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htec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F8912-D1A3-4533-8C71-FDFF1CD04B3E}" type="datetime1">
              <a:rPr lang="de-DE"/>
              <a:pPr>
                <a:defRPr/>
              </a:pPr>
              <a:t>22.10.2014</a:t>
            </a:fld>
            <a:endParaRPr lang="de-CH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Elternnotruf Zürich, Zug und Aagrau, Weinbergstrasse 135, 8006 Zürich, 044 261 88 66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6D1A7-B9E2-413C-9E49-5F0B5A81BF2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60498-C608-407C-9257-6D7A9C3C7F99}" type="datetime1">
              <a:rPr lang="de-DE"/>
              <a:pPr>
                <a:defRPr/>
              </a:pPr>
              <a:t>22.10.2014</a:t>
            </a:fld>
            <a:endParaRPr lang="de-CH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Elternnotruf Zürich, Zug und Aagrau, Weinbergstrasse 135, 8006 Zürich, 044 261 88 66</a:t>
            </a:r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E704-610E-42EC-9383-7DA4418B2881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htec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htec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7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9FD14-0829-4B53-8872-818F28291401}" type="datetime1">
              <a:rPr lang="de-DE"/>
              <a:pPr>
                <a:defRPr/>
              </a:pPr>
              <a:t>22.10.2014</a:t>
            </a:fld>
            <a:endParaRPr lang="de-CH"/>
          </a:p>
        </p:txBody>
      </p:sp>
      <p:sp>
        <p:nvSpPr>
          <p:cNvPr id="8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022E249-DA67-4E54-B855-B92D3C8F608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9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Elternnotruf Zürich, Zug und Aagrau, Weinbergstrasse 135, 8006 Zürich, 044 261 88 66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B533174-35EF-4642-8CE0-C3C2B339A1B0}" type="datetime1">
              <a:rPr lang="de-DE"/>
              <a:pPr>
                <a:defRPr/>
              </a:pPr>
              <a:t>22.10.2014</a:t>
            </a:fld>
            <a:endParaRPr lang="de-CH"/>
          </a:p>
        </p:txBody>
      </p:sp>
      <p:sp>
        <p:nvSpPr>
          <p:cNvPr id="6" name="Foliennummernplatzhalt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644E764-1C5F-4D5C-8FE6-22CABE839A1C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7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Elternnotruf Zürich, Zug und Aagrau, Weinbergstrasse 135, 8006 Zürich, 044 261 88 66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Datumsplatzhalt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B52AA2E-8ADB-4E3D-ABBC-D98C21BBE25E}" type="datetime1">
              <a:rPr lang="de-DE"/>
              <a:pPr>
                <a:defRPr/>
              </a:pPr>
              <a:t>22.10.2014</a:t>
            </a:fld>
            <a:endParaRPr lang="de-CH"/>
          </a:p>
        </p:txBody>
      </p:sp>
      <p:sp>
        <p:nvSpPr>
          <p:cNvPr id="8" name="Foliennummernplatzhalt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36FEB4A-C6D9-493F-9F34-D696A1C565F6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9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Elternnotruf Zürich, Zug und Aagrau, Weinbergstrasse 135, 8006 Zürich, 044 261 88 66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EE45A-1866-415E-905D-73E7EC84E52D}" type="datetime1">
              <a:rPr lang="de-DE"/>
              <a:pPr>
                <a:defRPr/>
              </a:pPr>
              <a:t>22.10.2014</a:t>
            </a:fld>
            <a:endParaRPr lang="de-CH"/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Elternnotruf Zürich, Zug und Aagrau, Weinbergstrasse 135, 8006 Zürich, 044 261 88 66</a:t>
            </a:r>
          </a:p>
        </p:txBody>
      </p:sp>
      <p:sp>
        <p:nvSpPr>
          <p:cNvPr id="5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1CAC5-70DE-4B8E-B96B-10870B5A7F0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AA51A-8380-43F2-99F3-E8ACB7EF3884}" type="datetime1">
              <a:rPr lang="de-DE"/>
              <a:pPr>
                <a:defRPr/>
              </a:pPr>
              <a:t>22.10.2014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Elternnotruf Zürich, Zug und Aagrau, Weinbergstrasse 135, 8006 Zürich, 044 261 88 66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3D597E7-6CBA-4825-87CC-0B1DA860681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59B7C-7689-4AF8-9FB9-8FEAF536CD6C}" type="datetime1">
              <a:rPr lang="de-DE"/>
              <a:pPr>
                <a:defRPr/>
              </a:pPr>
              <a:t>22.10.2014</a:t>
            </a:fld>
            <a:endParaRPr lang="de-CH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Elternnotruf Zürich, Zug und Aagrau, Weinbergstrasse 135, 8006 Zürich, 044 261 88 66</a:t>
            </a:r>
          </a:p>
        </p:txBody>
      </p:sp>
      <p:sp>
        <p:nvSpPr>
          <p:cNvPr id="7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F8756-F6DA-4C49-81F4-606FA9EE645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htec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htec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htec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9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F99BB4-E10B-4BCF-AC17-950B0D63CEB7}" type="datetime1">
              <a:rPr lang="de-DE"/>
              <a:pPr>
                <a:defRPr/>
              </a:pPr>
              <a:t>22.10.2014</a:t>
            </a:fld>
            <a:endParaRPr lang="de-CH"/>
          </a:p>
        </p:txBody>
      </p:sp>
      <p:sp>
        <p:nvSpPr>
          <p:cNvPr id="10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8AA24642-4FEF-40C6-B7D1-2EF6BE9F4C7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11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Elternnotruf Zürich, Zug und Aagrau, Weinbergstrasse 135, 8006 Zürich, 044 261 88 66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en-US" smtClean="0"/>
          </a:p>
        </p:txBody>
      </p:sp>
      <p:sp>
        <p:nvSpPr>
          <p:cNvPr id="1027" name="Textplatzhalt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1C6A01E-67AB-455B-BD56-33839F79E1B1}" type="datetime1">
              <a:rPr lang="de-DE"/>
              <a:pPr>
                <a:defRPr/>
              </a:pPr>
              <a:t>22.10.2014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de-CH"/>
              <a:t>Elternnotruf Zürich, Zug und Aagrau, Weinbergstrasse 135, 8006 Zürich, 044 261 88 66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htec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htec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5A47A7-1328-4FC7-A59E-B42C215044E6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5" r:id="rId2"/>
    <p:sldLayoutId id="2147483810" r:id="rId3"/>
    <p:sldLayoutId id="2147483811" r:id="rId4"/>
    <p:sldLayoutId id="2147483812" r:id="rId5"/>
    <p:sldLayoutId id="2147483806" r:id="rId6"/>
    <p:sldLayoutId id="2147483813" r:id="rId7"/>
    <p:sldLayoutId id="2147483807" r:id="rId8"/>
    <p:sldLayoutId id="2147483814" r:id="rId9"/>
    <p:sldLayoutId id="2147483808" r:id="rId10"/>
    <p:sldLayoutId id="2147483815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42910" y="1428736"/>
            <a:ext cx="8153400" cy="4495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de-CH" sz="32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Ø"/>
            </a:pPr>
            <a:endParaRPr lang="de-CH" sz="3200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Ø"/>
            </a:pPr>
            <a:endParaRPr lang="de-CH" sz="32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ctr">
              <a:buFont typeface="Wingdings" pitchFamily="2" charset="2"/>
              <a:buChar char="Ø"/>
            </a:pPr>
            <a:endParaRPr lang="de-CH" sz="28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de-CH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Organisation</a:t>
            </a:r>
          </a:p>
          <a:p>
            <a:pPr algn="ctr">
              <a:buFont typeface="Wingdings" pitchFamily="2" charset="2"/>
              <a:buChar char="Ø"/>
            </a:pPr>
            <a:r>
              <a:rPr lang="de-CH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Finanzierung</a:t>
            </a:r>
          </a:p>
          <a:p>
            <a:pPr algn="ctr">
              <a:buFont typeface="Wingdings" pitchFamily="2" charset="2"/>
              <a:buChar char="Ø"/>
            </a:pPr>
            <a:r>
              <a:rPr lang="de-CH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Inhalte Telefonberatung</a:t>
            </a:r>
          </a:p>
          <a:p>
            <a:pPr algn="ctr">
              <a:buFont typeface="Wingdings" pitchFamily="2" charset="2"/>
              <a:buChar char="Ø"/>
            </a:pPr>
            <a:r>
              <a:rPr lang="de-CH" sz="2800" dirty="0" smtClean="0">
                <a:latin typeface="Arial" pitchFamily="34" charset="0"/>
                <a:cs typeface="Arial" pitchFamily="34" charset="0"/>
              </a:rPr>
              <a:t>Probleme</a:t>
            </a:r>
            <a:endParaRPr lang="de-CH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8248680" cy="365125"/>
          </a:xfrm>
        </p:spPr>
        <p:txBody>
          <a:bodyPr/>
          <a:lstStyle/>
          <a:p>
            <a:pPr algn="ctr">
              <a:defRPr/>
            </a:pPr>
            <a:r>
              <a:rPr lang="de-CH" dirty="0" smtClean="0">
                <a:latin typeface="Georgia" pitchFamily="18" charset="0"/>
              </a:rPr>
              <a:t>Elternnotruf  - 0848 35 45 55 – 24h Hilfe und Beratung</a:t>
            </a:r>
            <a:endParaRPr lang="de-CH" dirty="0">
              <a:latin typeface="Georgia" pitchFamily="18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089E704-610E-42EC-9383-7DA4418B2881}" type="slidenum">
              <a:rPr lang="de-CH" smtClean="0"/>
              <a:pPr>
                <a:defRPr/>
              </a:pPr>
              <a:t>1</a:t>
            </a:fld>
            <a:endParaRPr lang="de-CH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5" y="1844824"/>
            <a:ext cx="2374291" cy="1667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de-CH" b="1" dirty="0" smtClean="0">
                <a:latin typeface="Arial" pitchFamily="34" charset="0"/>
                <a:cs typeface="Arial" pitchFamily="34" charset="0"/>
              </a:rPr>
              <a:t>Probleme/Herausforderung</a:t>
            </a:r>
            <a:endParaRPr lang="de-CH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de-CH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Inhalt</a:t>
            </a:r>
            <a:endParaRPr lang="de-CH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CH" sz="2400" dirty="0" smtClean="0">
                <a:latin typeface="Arial" pitchFamily="34" charset="0"/>
                <a:cs typeface="Arial" pitchFamily="34" charset="0"/>
              </a:rPr>
              <a:t>Migration</a:t>
            </a:r>
          </a:p>
          <a:p>
            <a:pPr marL="0" indent="0">
              <a:spcBef>
                <a:spcPts val="1200"/>
              </a:spcBef>
              <a:buNone/>
            </a:pPr>
            <a:endParaRPr lang="de-CH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de-CH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Finanzierung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CH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Bedarf Kantone / öffentliche Hand (langfristig)</a:t>
            </a:r>
          </a:p>
          <a:p>
            <a:pPr marL="0" indent="0">
              <a:spcBef>
                <a:spcPts val="1200"/>
              </a:spcBef>
              <a:buNone/>
            </a:pPr>
            <a:endParaRPr lang="de-CH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de-CH" sz="2400" dirty="0" smtClean="0">
                <a:latin typeface="Arial" pitchFamily="34" charset="0"/>
                <a:cs typeface="Arial" pitchFamily="34" charset="0"/>
              </a:rPr>
              <a:t>Kooperation vs. Konkurrenz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CH" sz="2400" dirty="0" smtClean="0">
                <a:latin typeface="Arial" pitchFamily="34" charset="0"/>
                <a:cs typeface="Arial" pitchFamily="34" charset="0"/>
              </a:rPr>
              <a:t>Elternnotruf </a:t>
            </a:r>
            <a:r>
              <a:rPr lang="de-CH" sz="2400" dirty="0">
                <a:latin typeface="Arial" pitchFamily="34" charset="0"/>
                <a:cs typeface="Arial" pitchFamily="34" charset="0"/>
              </a:rPr>
              <a:t>/ Elternberatung PJ </a:t>
            </a:r>
            <a:endParaRPr lang="de-CH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Font typeface="Arial" pitchFamily="34" charset="0"/>
              <a:buChar char="■"/>
            </a:pPr>
            <a:endParaRPr lang="de-CH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8248680" cy="365125"/>
          </a:xfrm>
        </p:spPr>
        <p:txBody>
          <a:bodyPr/>
          <a:lstStyle/>
          <a:p>
            <a:pPr algn="ctr">
              <a:defRPr/>
            </a:pPr>
            <a:r>
              <a:rPr lang="de-CH" dirty="0" smtClean="0">
                <a:latin typeface="Georgia" pitchFamily="18" charset="0"/>
              </a:rPr>
              <a:t>Elternnotruf  - </a:t>
            </a:r>
            <a:r>
              <a:rPr lang="de-CH" dirty="0">
                <a:latin typeface="Georgia" pitchFamily="18" charset="0"/>
              </a:rPr>
              <a:t>0848 35 45 </a:t>
            </a:r>
            <a:r>
              <a:rPr lang="de-CH" dirty="0" smtClean="0">
                <a:latin typeface="Georgia" pitchFamily="18" charset="0"/>
              </a:rPr>
              <a:t>55 – 24h Hilfe und Beratung</a:t>
            </a:r>
            <a:endParaRPr lang="de-CH" dirty="0">
              <a:latin typeface="Georgia" pitchFamily="18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089E704-610E-42EC-9383-7DA4418B2881}" type="slidenum">
              <a:rPr lang="de-CH" smtClean="0"/>
              <a:pPr>
                <a:defRPr/>
              </a:pPr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843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42910" y="6215082"/>
            <a:ext cx="8143932" cy="365125"/>
          </a:xfrm>
        </p:spPr>
        <p:txBody>
          <a:bodyPr/>
          <a:lstStyle/>
          <a:p>
            <a:pPr algn="ctr">
              <a:defRPr/>
            </a:pPr>
            <a:r>
              <a:rPr lang="de-CH" dirty="0" smtClean="0">
                <a:latin typeface="Georgia" pitchFamily="18" charset="0"/>
              </a:rPr>
              <a:t>Elternnotruf  - </a:t>
            </a:r>
            <a:r>
              <a:rPr lang="de-CH" dirty="0">
                <a:latin typeface="Georgia" pitchFamily="18" charset="0"/>
              </a:rPr>
              <a:t>0848 35 45 55 </a:t>
            </a:r>
            <a:r>
              <a:rPr lang="de-CH" dirty="0" smtClean="0">
                <a:latin typeface="Georgia" pitchFamily="18" charset="0"/>
              </a:rPr>
              <a:t>– 24h Hilfe und Beratung</a:t>
            </a:r>
            <a:endParaRPr lang="de-CH" dirty="0">
              <a:latin typeface="Georgia" pitchFamily="18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089E704-610E-42EC-9383-7DA4418B2881}" type="slidenum">
              <a:rPr lang="de-CH" smtClean="0"/>
              <a:pPr>
                <a:defRPr/>
              </a:pPr>
              <a:t>11</a:t>
            </a:fld>
            <a:endParaRPr lang="de-CH"/>
          </a:p>
        </p:txBody>
      </p:sp>
      <p:sp>
        <p:nvSpPr>
          <p:cNvPr id="7" name="Rechteck 6"/>
          <p:cNvSpPr/>
          <p:nvPr/>
        </p:nvSpPr>
        <p:spPr>
          <a:xfrm>
            <a:off x="1714480" y="2428868"/>
            <a:ext cx="58663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2400" dirty="0" smtClean="0">
                <a:solidFill>
                  <a:schemeClr val="tx1"/>
                </a:solidFill>
              </a:rPr>
              <a:t>Herzlichen Dank für Ihre Aufmerksamkeit!</a:t>
            </a:r>
            <a:endParaRPr lang="de-CH" sz="240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356992"/>
            <a:ext cx="2664296" cy="1871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de-CH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Grundsatz</a:t>
            </a:r>
            <a:endParaRPr lang="de-CH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de-CH" sz="32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endParaRPr lang="de-CH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Font typeface="Arial" pitchFamily="34" charset="0"/>
              <a:buChar char="■"/>
            </a:pPr>
            <a:r>
              <a:rPr lang="de-CH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Helfen statt strafen</a:t>
            </a:r>
          </a:p>
          <a:p>
            <a:pPr>
              <a:spcBef>
                <a:spcPts val="1200"/>
              </a:spcBef>
              <a:buFont typeface="Arial" pitchFamily="34" charset="0"/>
              <a:buChar char="■"/>
            </a:pPr>
            <a:r>
              <a:rPr lang="de-CH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Prävention und Kindsschutz durch Beratung </a:t>
            </a:r>
            <a:r>
              <a:rPr lang="de-CH" sz="2800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auch und gerade in Krisensituationen, bei Überforderung und drohender Eskalation</a:t>
            </a:r>
            <a:endParaRPr lang="de-CH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8105804" cy="365125"/>
          </a:xfrm>
        </p:spPr>
        <p:txBody>
          <a:bodyPr/>
          <a:lstStyle/>
          <a:p>
            <a:pPr algn="ctr">
              <a:defRPr/>
            </a:pPr>
            <a:r>
              <a:rPr lang="de-CH" dirty="0" smtClean="0">
                <a:latin typeface="Georgia" pitchFamily="18" charset="0"/>
              </a:rPr>
              <a:t>Elternnotruf  - </a:t>
            </a:r>
            <a:r>
              <a:rPr lang="de-CH" dirty="0">
                <a:latin typeface="Georgia" pitchFamily="18" charset="0"/>
              </a:rPr>
              <a:t>0848 35 45 55 </a:t>
            </a:r>
            <a:r>
              <a:rPr lang="de-CH" dirty="0" smtClean="0">
                <a:latin typeface="Georgia" pitchFamily="18" charset="0"/>
              </a:rPr>
              <a:t>– 24h Hilfe und Beratung</a:t>
            </a:r>
            <a:endParaRPr lang="de-CH" dirty="0">
              <a:latin typeface="Georgia" pitchFamily="18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089E704-610E-42EC-9383-7DA4418B2881}" type="slidenum">
              <a:rPr lang="de-CH" smtClean="0"/>
              <a:pPr>
                <a:defRPr/>
              </a:pPr>
              <a:t>2</a:t>
            </a:fld>
            <a:endParaRPr lang="de-C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de-CH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Koordinaten Elternnotruf</a:t>
            </a:r>
            <a:endParaRPr lang="de-CH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de-CH" sz="32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spcBef>
                <a:spcPts val="1200"/>
              </a:spcBef>
              <a:buFont typeface="Arial" pitchFamily="34" charset="0"/>
              <a:buChar char="■"/>
            </a:pPr>
            <a:r>
              <a:rPr lang="de-CH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seit 1983 </a:t>
            </a:r>
          </a:p>
          <a:p>
            <a:pPr>
              <a:spcBef>
                <a:spcPts val="1200"/>
              </a:spcBef>
              <a:buFont typeface="Arial" pitchFamily="34" charset="0"/>
              <a:buChar char="■"/>
            </a:pPr>
            <a:r>
              <a:rPr lang="de-CH" sz="2800" dirty="0" smtClean="0">
                <a:latin typeface="Arial" pitchFamily="34" charset="0"/>
                <a:cs typeface="Arial" pitchFamily="34" charset="0"/>
              </a:rPr>
              <a:t>Im Auftrag der Kantone Zürich, Aargau, Bern, Graubünden, Zug </a:t>
            </a:r>
            <a:r>
              <a:rPr lang="de-CH" sz="1400" dirty="0" smtClean="0">
                <a:latin typeface="Arial" pitchFamily="34" charset="0"/>
                <a:cs typeface="Arial" pitchFamily="34" charset="0"/>
              </a:rPr>
              <a:t>(mit Anrufen ganze deutschsprachige Schweiz)</a:t>
            </a:r>
          </a:p>
          <a:p>
            <a:pPr>
              <a:spcBef>
                <a:spcPts val="1200"/>
              </a:spcBef>
              <a:buFont typeface="Arial" pitchFamily="34" charset="0"/>
              <a:buChar char="■"/>
            </a:pPr>
            <a:r>
              <a:rPr lang="de-CH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Mitarbeitende / 4.9 Stellen</a:t>
            </a:r>
          </a:p>
          <a:p>
            <a:pPr>
              <a:spcBef>
                <a:spcPts val="1200"/>
              </a:spcBef>
              <a:buFont typeface="Arial" pitchFamily="34" charset="0"/>
              <a:buChar char="■"/>
            </a:pPr>
            <a:r>
              <a:rPr lang="de-CH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Umsatz </a:t>
            </a:r>
            <a:r>
              <a:rPr lang="de-CH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(2013) </a:t>
            </a:r>
            <a:r>
              <a:rPr lang="de-CH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 CHF 870‘000.--</a:t>
            </a:r>
          </a:p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8320118" cy="365125"/>
          </a:xfrm>
        </p:spPr>
        <p:txBody>
          <a:bodyPr/>
          <a:lstStyle/>
          <a:p>
            <a:pPr algn="ctr">
              <a:defRPr/>
            </a:pPr>
            <a:r>
              <a:rPr lang="de-CH" dirty="0" smtClean="0">
                <a:latin typeface="Georgia" pitchFamily="18" charset="0"/>
              </a:rPr>
              <a:t>Elternnotruf  - </a:t>
            </a:r>
            <a:r>
              <a:rPr lang="de-CH" dirty="0">
                <a:latin typeface="Georgia" pitchFamily="18" charset="0"/>
              </a:rPr>
              <a:t>0848 35 45 55 </a:t>
            </a:r>
            <a:r>
              <a:rPr lang="de-CH" dirty="0" smtClean="0">
                <a:latin typeface="Georgia" pitchFamily="18" charset="0"/>
              </a:rPr>
              <a:t>– 24h Hilfe und Beratung</a:t>
            </a:r>
            <a:endParaRPr lang="de-CH" dirty="0">
              <a:latin typeface="Georgia" pitchFamily="18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089E704-610E-42EC-9383-7DA4418B2881}" type="slidenum">
              <a:rPr lang="de-CH" smtClean="0"/>
              <a:pPr>
                <a:defRPr/>
              </a:pPr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58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de-CH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Finanzierung</a:t>
            </a:r>
            <a:endParaRPr lang="de-CH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8248680" cy="365125"/>
          </a:xfrm>
        </p:spPr>
        <p:txBody>
          <a:bodyPr/>
          <a:lstStyle/>
          <a:p>
            <a:pPr algn="ctr">
              <a:defRPr/>
            </a:pPr>
            <a:r>
              <a:rPr lang="de-CH" dirty="0" smtClean="0">
                <a:latin typeface="Georgia" pitchFamily="18" charset="0"/>
              </a:rPr>
              <a:t>Elternnotruf  - </a:t>
            </a:r>
            <a:r>
              <a:rPr lang="de-CH" dirty="0">
                <a:latin typeface="Georgia" pitchFamily="18" charset="0"/>
              </a:rPr>
              <a:t>0848 35 45 55 </a:t>
            </a:r>
            <a:r>
              <a:rPr lang="de-CH" dirty="0" smtClean="0">
                <a:latin typeface="Georgia" pitchFamily="18" charset="0"/>
              </a:rPr>
              <a:t>– 24h Hilfe und Beratung</a:t>
            </a:r>
            <a:endParaRPr lang="de-CH" dirty="0">
              <a:latin typeface="Georgia" pitchFamily="18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089E704-610E-42EC-9383-7DA4418B2881}" type="slidenum">
              <a:rPr lang="de-CH" smtClean="0"/>
              <a:pPr>
                <a:defRPr/>
              </a:pPr>
              <a:t>4</a:t>
            </a:fld>
            <a:endParaRPr lang="de-CH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3994689156"/>
              </p:ext>
            </p:extLst>
          </p:nvPr>
        </p:nvGraphicFramePr>
        <p:xfrm>
          <a:off x="571472" y="2285992"/>
          <a:ext cx="8072494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Diagram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3412018"/>
              </p:ext>
            </p:extLst>
          </p:nvPr>
        </p:nvGraphicFramePr>
        <p:xfrm>
          <a:off x="683568" y="1988840"/>
          <a:ext cx="7992888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016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de-CH" b="1" dirty="0" smtClean="0">
                <a:latin typeface="Arial" pitchFamily="34" charset="0"/>
                <a:cs typeface="Arial" pitchFamily="34" charset="0"/>
              </a:rPr>
              <a:t>Angebot 24h</a:t>
            </a:r>
            <a:endParaRPr lang="de-CH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Arial" pitchFamily="34" charset="0"/>
              <a:buChar char="■"/>
            </a:pPr>
            <a:endParaRPr lang="de-CH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Font typeface="Arial" pitchFamily="34" charset="0"/>
              <a:buChar char="■"/>
            </a:pPr>
            <a:r>
              <a:rPr lang="de-CH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24 Std. Hilfe und Beratung</a:t>
            </a:r>
          </a:p>
          <a:p>
            <a:pPr>
              <a:spcBef>
                <a:spcPts val="1200"/>
              </a:spcBef>
              <a:buFont typeface="Arial" pitchFamily="34" charset="0"/>
              <a:buChar char="■"/>
            </a:pPr>
            <a:r>
              <a:rPr lang="de-CH" sz="2400" dirty="0" smtClean="0">
                <a:latin typeface="Arial" pitchFamily="34" charset="0"/>
                <a:cs typeface="Arial" pitchFamily="34" charset="0"/>
              </a:rPr>
              <a:t>Für Eltern, Erziehende, Angehörige, Fachpersonen</a:t>
            </a:r>
          </a:p>
          <a:p>
            <a:pPr>
              <a:spcBef>
                <a:spcPts val="1200"/>
              </a:spcBef>
              <a:buFont typeface="Arial" pitchFamily="34" charset="0"/>
              <a:buChar char="■"/>
            </a:pPr>
            <a:r>
              <a:rPr lang="de-CH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Bei Erziehungsproblemen, Überforderung, (Kinds-) Gefährdung und Misshandlung</a:t>
            </a:r>
          </a:p>
          <a:p>
            <a:pPr>
              <a:spcBef>
                <a:spcPts val="1200"/>
              </a:spcBef>
              <a:buFont typeface="Arial" pitchFamily="34" charset="0"/>
              <a:buChar char="■"/>
            </a:pPr>
            <a:r>
              <a:rPr lang="de-CH" sz="2400" dirty="0" smtClean="0">
                <a:latin typeface="Arial" pitchFamily="34" charset="0"/>
                <a:cs typeface="Arial" pitchFamily="34" charset="0"/>
              </a:rPr>
              <a:t>Vertraulich und auf Wunsch anonym</a:t>
            </a:r>
            <a:endParaRPr lang="de-CH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Font typeface="Arial" pitchFamily="34" charset="0"/>
              <a:buChar char="■"/>
            </a:pPr>
            <a:r>
              <a:rPr lang="de-CH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 Telefon</a:t>
            </a:r>
          </a:p>
          <a:p>
            <a:pPr>
              <a:spcBef>
                <a:spcPts val="1200"/>
              </a:spcBef>
              <a:buFont typeface="Arial" pitchFamily="34" charset="0"/>
              <a:buChar char="■"/>
            </a:pPr>
            <a:r>
              <a:rPr lang="de-CH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 E-Mail</a:t>
            </a:r>
          </a:p>
          <a:p>
            <a:pPr>
              <a:spcBef>
                <a:spcPts val="1200"/>
              </a:spcBef>
              <a:buFont typeface="Arial" pitchFamily="34" charset="0"/>
              <a:buChar char="■"/>
            </a:pPr>
            <a:r>
              <a:rPr lang="de-CH" sz="2400" dirty="0" smtClean="0">
                <a:latin typeface="Arial" pitchFamily="34" charset="0"/>
                <a:cs typeface="Arial" pitchFamily="34" charset="0"/>
              </a:rPr>
              <a:t>Kostenlos </a:t>
            </a:r>
            <a:r>
              <a:rPr lang="de-CH" sz="1100" dirty="0" smtClean="0">
                <a:latin typeface="Arial" pitchFamily="34" charset="0"/>
                <a:cs typeface="Arial" pitchFamily="34" charset="0"/>
              </a:rPr>
              <a:t>(Festnetztarif)</a:t>
            </a:r>
            <a:endParaRPr lang="de-CH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8248680" cy="365125"/>
          </a:xfrm>
        </p:spPr>
        <p:txBody>
          <a:bodyPr/>
          <a:lstStyle/>
          <a:p>
            <a:pPr algn="ctr">
              <a:defRPr/>
            </a:pPr>
            <a:r>
              <a:rPr lang="de-CH" dirty="0" smtClean="0">
                <a:latin typeface="Georgia" pitchFamily="18" charset="0"/>
              </a:rPr>
              <a:t>Elternnotruf  - </a:t>
            </a:r>
            <a:r>
              <a:rPr lang="de-CH" dirty="0">
                <a:latin typeface="Georgia" pitchFamily="18" charset="0"/>
              </a:rPr>
              <a:t>0848 35 45 </a:t>
            </a:r>
            <a:r>
              <a:rPr lang="de-CH" dirty="0" smtClean="0">
                <a:latin typeface="Georgia" pitchFamily="18" charset="0"/>
              </a:rPr>
              <a:t>55 – 24h Hilfe und Beratung</a:t>
            </a:r>
            <a:endParaRPr lang="de-CH" dirty="0">
              <a:latin typeface="Georgia" pitchFamily="18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089E704-610E-42EC-9383-7DA4418B2881}" type="slidenum">
              <a:rPr lang="de-CH" smtClean="0"/>
              <a:pPr>
                <a:defRPr/>
              </a:pPr>
              <a:t>5</a:t>
            </a:fld>
            <a:endParaRPr lang="de-C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de-CH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24h - Inhalt</a:t>
            </a:r>
            <a:endParaRPr lang="de-CH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556792"/>
            <a:ext cx="8531352" cy="4495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de-CH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de-CH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de-CH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■"/>
            </a:pPr>
            <a:r>
              <a:rPr lang="de-CH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Wir leisten </a:t>
            </a:r>
            <a:r>
              <a:rPr lang="de-CH" sz="2400" i="1" u="sng" dirty="0" smtClean="0">
                <a:latin typeface="Arial" pitchFamily="34" charset="0"/>
                <a:cs typeface="Arial" pitchFamily="34" charset="0"/>
              </a:rPr>
              <a:t>Beratung </a:t>
            </a:r>
            <a:r>
              <a:rPr lang="de-CH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auch am Telefon und per Mail</a:t>
            </a:r>
            <a:endParaRPr lang="de-CH" sz="2400" i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■"/>
            </a:pPr>
            <a:r>
              <a:rPr lang="de-CH" sz="2400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22 </a:t>
            </a:r>
            <a:r>
              <a:rPr lang="de-CH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(*)</a:t>
            </a:r>
            <a:r>
              <a:rPr lang="de-CH" sz="2400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Minuten pro Telefon im Durchschnitt</a:t>
            </a:r>
          </a:p>
          <a:p>
            <a:pPr>
              <a:buFont typeface="Arial" pitchFamily="34" charset="0"/>
              <a:buChar char="■"/>
            </a:pPr>
            <a:r>
              <a:rPr lang="de-CH" sz="2400" i="1" u="sng" dirty="0" smtClean="0">
                <a:latin typeface="Arial" pitchFamily="34" charset="0"/>
                <a:cs typeface="Arial" pitchFamily="34" charset="0"/>
              </a:rPr>
              <a:t>25 Minuten pro Mail</a:t>
            </a:r>
            <a:endParaRPr lang="de-CH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■"/>
            </a:pPr>
            <a:endParaRPr lang="de-CH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■"/>
            </a:pPr>
            <a:endParaRPr lang="de-CH" sz="12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■"/>
            </a:pPr>
            <a:endParaRPr lang="de-CH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■"/>
            </a:pPr>
            <a:endParaRPr lang="de-CH" sz="12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■"/>
            </a:pPr>
            <a:endParaRPr lang="de-CH" sz="1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de-CH" sz="1200" dirty="0" smtClean="0">
                <a:latin typeface="Arial" pitchFamily="34" charset="0"/>
                <a:cs typeface="Arial" pitchFamily="34" charset="0"/>
              </a:rPr>
              <a:t>(*) Alle Zahlen 2013</a:t>
            </a:r>
            <a:endParaRPr lang="de-CH" sz="12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■"/>
            </a:pPr>
            <a:endParaRPr lang="de-CH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8177242" cy="365125"/>
          </a:xfrm>
        </p:spPr>
        <p:txBody>
          <a:bodyPr/>
          <a:lstStyle/>
          <a:p>
            <a:pPr algn="ctr">
              <a:defRPr/>
            </a:pPr>
            <a:r>
              <a:rPr lang="de-CH" dirty="0" smtClean="0">
                <a:latin typeface="Georgia" pitchFamily="18" charset="0"/>
              </a:rPr>
              <a:t>Elternnotruf  - </a:t>
            </a:r>
            <a:r>
              <a:rPr lang="de-CH" dirty="0">
                <a:latin typeface="Georgia" pitchFamily="18" charset="0"/>
              </a:rPr>
              <a:t>0848 35 45 </a:t>
            </a:r>
            <a:r>
              <a:rPr lang="de-CH" dirty="0" smtClean="0">
                <a:latin typeface="Georgia" pitchFamily="18" charset="0"/>
              </a:rPr>
              <a:t>55 – 24h Hilfe und Beratung</a:t>
            </a:r>
            <a:endParaRPr lang="de-CH" dirty="0">
              <a:latin typeface="Georgia" pitchFamily="18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089E704-610E-42EC-9383-7DA4418B2881}" type="slidenum">
              <a:rPr lang="de-CH" smtClean="0"/>
              <a:pPr>
                <a:defRPr/>
              </a:pPr>
              <a:t>6</a:t>
            </a:fld>
            <a:endParaRPr lang="de-C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de-CH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Inhalte</a:t>
            </a:r>
            <a:endParaRPr lang="de-CH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83568" y="1556792"/>
            <a:ext cx="7529490" cy="388843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de-CH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de-CH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CH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CH" sz="1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CH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CH" sz="1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CH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CH" sz="1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CH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CH" sz="1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CH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CH" sz="1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CH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CH" sz="1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CH" sz="1200" dirty="0" smtClean="0">
                <a:latin typeface="Arial" pitchFamily="34" charset="0"/>
                <a:cs typeface="Arial" pitchFamily="34" charset="0"/>
              </a:rPr>
              <a:t>«Fälle</a:t>
            </a:r>
            <a:r>
              <a:rPr lang="de-CH" sz="1200" dirty="0">
                <a:latin typeface="Arial" pitchFamily="34" charset="0"/>
                <a:cs typeface="Arial" pitchFamily="34" charset="0"/>
              </a:rPr>
              <a:t>»/Situationen </a:t>
            </a:r>
            <a:r>
              <a:rPr lang="de-CH" sz="1200" dirty="0" smtClean="0">
                <a:latin typeface="Arial" pitchFamily="34" charset="0"/>
                <a:cs typeface="Arial" pitchFamily="34" charset="0"/>
              </a:rPr>
              <a:t>2013 (nicht auf Einzelkontakte); gerundet</a:t>
            </a:r>
            <a:endParaRPr lang="de-CH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8105804" cy="365125"/>
          </a:xfrm>
        </p:spPr>
        <p:txBody>
          <a:bodyPr/>
          <a:lstStyle/>
          <a:p>
            <a:pPr algn="ctr">
              <a:defRPr/>
            </a:pPr>
            <a:r>
              <a:rPr lang="de-CH" dirty="0" smtClean="0">
                <a:latin typeface="Georgia" pitchFamily="18" charset="0"/>
              </a:rPr>
              <a:t>Elternnotruf  - </a:t>
            </a:r>
            <a:r>
              <a:rPr lang="de-CH" dirty="0">
                <a:latin typeface="Georgia" pitchFamily="18" charset="0"/>
              </a:rPr>
              <a:t>0848 35 45 55 </a:t>
            </a:r>
            <a:r>
              <a:rPr lang="de-CH" dirty="0" smtClean="0">
                <a:latin typeface="Georgia" pitchFamily="18" charset="0"/>
              </a:rPr>
              <a:t>– 24h Hilfe und Beratung</a:t>
            </a:r>
            <a:endParaRPr lang="de-CH" dirty="0">
              <a:latin typeface="Georgia" pitchFamily="18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089E704-610E-42EC-9383-7DA4418B2881}" type="slidenum">
              <a:rPr lang="de-CH" smtClean="0"/>
              <a:pPr>
                <a:defRPr/>
              </a:pPr>
              <a:t>7</a:t>
            </a:fld>
            <a:endParaRPr lang="de-CH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804049"/>
              </p:ext>
            </p:extLst>
          </p:nvPr>
        </p:nvGraphicFramePr>
        <p:xfrm>
          <a:off x="683568" y="1700808"/>
          <a:ext cx="7992888" cy="3627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836204"/>
                <a:gridCol w="1998222"/>
                <a:gridCol w="1998222"/>
              </a:tblGrid>
              <a:tr h="743840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Baby und Kleinkind</a:t>
                      </a:r>
                      <a:endParaRPr lang="de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Trotz und Widerstand</a:t>
                      </a:r>
                      <a:endParaRPr lang="de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Jugendlich</a:t>
                      </a:r>
                      <a:endParaRPr lang="de-CH" dirty="0"/>
                    </a:p>
                  </a:txBody>
                  <a:tcPr anchor="ctr"/>
                </a:tc>
              </a:tr>
              <a:tr h="7174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dirty="0" smtClean="0">
                          <a:latin typeface="Arial" pitchFamily="34" charset="0"/>
                          <a:cs typeface="Arial" pitchFamily="34" charset="0"/>
                        </a:rPr>
                        <a:t>17 </a:t>
                      </a:r>
                      <a:r>
                        <a:rPr lang="de-CH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(Vorjahr 14) </a:t>
                      </a:r>
                      <a:r>
                        <a:rPr lang="de-CH" sz="1400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r>
                        <a:rPr lang="de-CH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«</a:t>
                      </a:r>
                      <a:r>
                        <a:rPr lang="de-CH" sz="1400" dirty="0" err="1" smtClean="0">
                          <a:latin typeface="Arial" pitchFamily="34" charset="0"/>
                          <a:cs typeface="Arial" pitchFamily="34" charset="0"/>
                        </a:rPr>
                        <a:t>Infor-mationsbedarf</a:t>
                      </a:r>
                      <a:r>
                        <a:rPr lang="de-CH" sz="1400" dirty="0" smtClean="0"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de-CH" sz="1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de-CH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de-CH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de-CH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1741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de-CH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 </a:t>
                      </a:r>
                      <a:r>
                        <a:rPr kumimoji="0" lang="de-CH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(19) </a:t>
                      </a:r>
                      <a:r>
                        <a:rPr lang="de-CH" sz="1400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r>
                        <a:rPr lang="de-CH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«E</a:t>
                      </a:r>
                      <a:r>
                        <a:rPr lang="de-CH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rziehungs-schwierigkeiten»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de-CH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kumimoji="0" lang="de-CH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de-CH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kumimoji="0" lang="de-CH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de-CH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174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38 </a:t>
                      </a:r>
                      <a:r>
                        <a:rPr kumimoji="0" lang="de-CH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(40) </a:t>
                      </a:r>
                      <a:r>
                        <a:rPr lang="de-CH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 «Überforderung»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de-CH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kumimoji="0" lang="de-CH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de-CH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kumimoji="0" lang="de-CH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de-CH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kumimoji="0" lang="de-CH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71741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de-CH" sz="1400" dirty="0" smtClean="0">
                          <a:latin typeface="Arial" pitchFamily="34" charset="0"/>
                          <a:cs typeface="Arial" pitchFamily="34" charset="0"/>
                        </a:rPr>
                        <a:t>24 </a:t>
                      </a:r>
                      <a:r>
                        <a:rPr kumimoji="0" lang="de-CH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(25) </a:t>
                      </a:r>
                      <a:r>
                        <a:rPr lang="de-CH" sz="1400" dirty="0" smtClean="0">
                          <a:latin typeface="Arial" pitchFamily="34" charset="0"/>
                          <a:cs typeface="Arial" pitchFamily="34" charset="0"/>
                        </a:rPr>
                        <a:t>% «Akute Eskalation, G</a:t>
                      </a:r>
                      <a:r>
                        <a:rPr lang="de-CH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efährdung und Gewaltanwendung»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de-CH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de-CH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de-CH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kumimoji="0" lang="de-CH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82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de-CH" b="1" dirty="0" smtClean="0">
                <a:latin typeface="Arial" pitchFamily="34" charset="0"/>
                <a:cs typeface="Arial" pitchFamily="34" charset="0"/>
              </a:rPr>
              <a:t>Weiteres Angebot</a:t>
            </a:r>
            <a:endParaRPr lang="de-CH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Arial" pitchFamily="34" charset="0"/>
              <a:buChar char="■"/>
            </a:pPr>
            <a:endParaRPr lang="de-CH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Font typeface="Arial" pitchFamily="34" charset="0"/>
              <a:buChar char="■"/>
            </a:pPr>
            <a:endParaRPr lang="de-CH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Font typeface="Arial" pitchFamily="34" charset="0"/>
              <a:buChar char="■"/>
            </a:pPr>
            <a:r>
              <a:rPr lang="de-CH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Erziehungsberatung F2F </a:t>
            </a:r>
          </a:p>
          <a:p>
            <a:pPr>
              <a:spcBef>
                <a:spcPts val="1200"/>
              </a:spcBef>
              <a:buFont typeface="Arial" pitchFamily="34" charset="0"/>
              <a:buChar char="■"/>
            </a:pPr>
            <a:r>
              <a:rPr lang="de-CH" sz="2400" dirty="0" smtClean="0">
                <a:latin typeface="Arial" pitchFamily="34" charset="0"/>
                <a:cs typeface="Arial" pitchFamily="34" charset="0"/>
              </a:rPr>
              <a:t>Elterngruppen</a:t>
            </a:r>
          </a:p>
          <a:p>
            <a:pPr>
              <a:spcBef>
                <a:spcPts val="1200"/>
              </a:spcBef>
              <a:buFont typeface="Arial" pitchFamily="34" charset="0"/>
              <a:buChar char="■"/>
            </a:pPr>
            <a:r>
              <a:rPr lang="de-CH" sz="2400" dirty="0" smtClean="0">
                <a:latin typeface="Arial" pitchFamily="34" charset="0"/>
                <a:cs typeface="Arial" pitchFamily="34" charset="0"/>
              </a:rPr>
              <a:t>Elternbildung</a:t>
            </a:r>
            <a:endParaRPr lang="de-CH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Font typeface="Arial" pitchFamily="34" charset="0"/>
              <a:buChar char="■"/>
            </a:pPr>
            <a:endParaRPr lang="de-CH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8248680" cy="365125"/>
          </a:xfrm>
        </p:spPr>
        <p:txBody>
          <a:bodyPr/>
          <a:lstStyle/>
          <a:p>
            <a:pPr algn="ctr">
              <a:defRPr/>
            </a:pPr>
            <a:r>
              <a:rPr lang="de-CH" dirty="0" smtClean="0">
                <a:latin typeface="Georgia" pitchFamily="18" charset="0"/>
              </a:rPr>
              <a:t>Elternnotruf  - </a:t>
            </a:r>
            <a:r>
              <a:rPr lang="de-CH" dirty="0">
                <a:latin typeface="Georgia" pitchFamily="18" charset="0"/>
              </a:rPr>
              <a:t>0848 35 45 </a:t>
            </a:r>
            <a:r>
              <a:rPr lang="de-CH" dirty="0" smtClean="0">
                <a:latin typeface="Georgia" pitchFamily="18" charset="0"/>
              </a:rPr>
              <a:t>55 – 24h Hilfe und Beratung</a:t>
            </a:r>
            <a:endParaRPr lang="de-CH" dirty="0">
              <a:latin typeface="Georgia" pitchFamily="18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089E704-610E-42EC-9383-7DA4418B2881}" type="slidenum">
              <a:rPr lang="de-CH" smtClean="0"/>
              <a:pPr>
                <a:defRPr/>
              </a:pPr>
              <a:t>8</a:t>
            </a:fld>
            <a:endParaRPr lang="de-C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de-CH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CH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CH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Kontinuität – Qualität</a:t>
            </a:r>
            <a:br>
              <a:rPr lang="de-CH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de-CH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565104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Ø"/>
            </a:pPr>
            <a:endParaRPr lang="de-CH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de-CH" sz="2400" b="1" dirty="0" smtClean="0">
                <a:latin typeface="Arial" pitchFamily="34" charset="0"/>
                <a:cs typeface="Arial" pitchFamily="34" charset="0"/>
              </a:rPr>
              <a:t>30Jahre/24Std</a:t>
            </a:r>
            <a:r>
              <a:rPr lang="de-CH" sz="2400" b="1" dirty="0">
                <a:latin typeface="Arial" pitchFamily="34" charset="0"/>
                <a:cs typeface="Arial" pitchFamily="34" charset="0"/>
              </a:rPr>
              <a:t>./365 </a:t>
            </a:r>
            <a:r>
              <a:rPr lang="de-CH" sz="2400" b="1" dirty="0" smtClean="0">
                <a:latin typeface="Arial" pitchFamily="34" charset="0"/>
                <a:cs typeface="Arial" pitchFamily="34" charset="0"/>
              </a:rPr>
              <a:t>Tage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de-CH" sz="2400" b="1" dirty="0" smtClean="0">
                <a:latin typeface="Arial" pitchFamily="34" charset="0"/>
                <a:cs typeface="Arial" pitchFamily="34" charset="0"/>
              </a:rPr>
              <a:t>Beratung </a:t>
            </a:r>
            <a:r>
              <a:rPr lang="de-CH" sz="2400" b="1" dirty="0">
                <a:latin typeface="Arial" pitchFamily="34" charset="0"/>
                <a:cs typeface="Arial" pitchFamily="34" charset="0"/>
              </a:rPr>
              <a:t>in erzieherischen Belastungssituationen </a:t>
            </a:r>
            <a:endParaRPr lang="de-CH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de-CH" sz="2400" b="1" dirty="0" smtClean="0">
                <a:latin typeface="Arial" pitchFamily="34" charset="0"/>
                <a:cs typeface="Arial" pitchFamily="34" charset="0"/>
              </a:rPr>
              <a:t>Wirksam </a:t>
            </a:r>
            <a:r>
              <a:rPr lang="de-CH" sz="2400" b="1" dirty="0">
                <a:latin typeface="Arial" pitchFamily="34" charset="0"/>
                <a:cs typeface="Arial" pitchFamily="34" charset="0"/>
              </a:rPr>
              <a:t>erziehen durch Elterliche Präsenz</a:t>
            </a:r>
            <a:endParaRPr lang="de-CH" sz="24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endParaRPr lang="de-CH" sz="3200" dirty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endParaRPr lang="de-CH" sz="32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endParaRPr lang="de-CH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8105804" cy="365125"/>
          </a:xfrm>
        </p:spPr>
        <p:txBody>
          <a:bodyPr/>
          <a:lstStyle/>
          <a:p>
            <a:pPr algn="ctr">
              <a:defRPr/>
            </a:pPr>
            <a:r>
              <a:rPr lang="de-CH" dirty="0" smtClean="0">
                <a:latin typeface="Georgia" pitchFamily="18" charset="0"/>
              </a:rPr>
              <a:t>Elternnotruf  - </a:t>
            </a:r>
            <a:r>
              <a:rPr lang="de-CH" dirty="0">
                <a:latin typeface="Georgia" pitchFamily="18" charset="0"/>
              </a:rPr>
              <a:t>0848 35 45 55 </a:t>
            </a:r>
            <a:r>
              <a:rPr lang="de-CH" dirty="0" smtClean="0">
                <a:latin typeface="Georgia" pitchFamily="18" charset="0"/>
              </a:rPr>
              <a:t>– 24h Hilfe und Beratung</a:t>
            </a:r>
            <a:endParaRPr lang="de-CH" dirty="0">
              <a:latin typeface="Georgia" pitchFamily="18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089E704-610E-42EC-9383-7DA4418B2881}" type="slidenum">
              <a:rPr lang="de-CH" smtClean="0"/>
              <a:pPr>
                <a:defRPr/>
              </a:pPr>
              <a:t>9</a:t>
            </a:fld>
            <a:endParaRPr lang="de-CH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683176"/>
            <a:ext cx="3191625" cy="2410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hteck 6"/>
          <p:cNvSpPr/>
          <p:nvPr/>
        </p:nvSpPr>
        <p:spPr>
          <a:xfrm>
            <a:off x="5796135" y="5723963"/>
            <a:ext cx="311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b="1" dirty="0">
                <a:latin typeface="Arial" pitchFamily="34" charset="0"/>
                <a:cs typeface="Arial" pitchFamily="34" charset="0"/>
              </a:rPr>
              <a:t>©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4389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thea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alathea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383</Words>
  <Application>Microsoft Office PowerPoint</Application>
  <PresentationFormat>Bildschirmpräsentation (4:3)</PresentationFormat>
  <Paragraphs>117</Paragraphs>
  <Slides>11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Galathea</vt:lpstr>
      <vt:lpstr>PowerPoint-Präsentation</vt:lpstr>
      <vt:lpstr>Grundsatz</vt:lpstr>
      <vt:lpstr>Koordinaten Elternnotruf</vt:lpstr>
      <vt:lpstr>Finanzierung</vt:lpstr>
      <vt:lpstr>Angebot 24h</vt:lpstr>
      <vt:lpstr>24h - Inhalt</vt:lpstr>
      <vt:lpstr>Inhalte</vt:lpstr>
      <vt:lpstr>Weiteres Angebot</vt:lpstr>
      <vt:lpstr> Kontinuität – Qualität </vt:lpstr>
      <vt:lpstr>Probleme/Herausforderung</vt:lpstr>
      <vt:lpstr>PowerPoint-Präsentation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Praktisch besteht das dreifache Ziel darin, den Eltern zu helfen, vollständig präsent zu sein</dc:title>
  <dc:creator>.</dc:creator>
  <cp:lastModifiedBy>Peter Sumpf</cp:lastModifiedBy>
  <cp:revision>360</cp:revision>
  <cp:lastPrinted>2014-10-22T13:19:50Z</cp:lastPrinted>
  <dcterms:created xsi:type="dcterms:W3CDTF">2009-09-11T13:49:15Z</dcterms:created>
  <dcterms:modified xsi:type="dcterms:W3CDTF">2014-10-22T13:20:24Z</dcterms:modified>
</cp:coreProperties>
</file>